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6" r:id="rId1"/>
  </p:sldMasterIdLst>
  <p:notesMasterIdLst>
    <p:notesMasterId r:id="rId9"/>
  </p:notesMasterIdLst>
  <p:handoutMasterIdLst>
    <p:handoutMasterId r:id="rId10"/>
  </p:handoutMasterIdLst>
  <p:sldIdLst>
    <p:sldId id="358" r:id="rId2"/>
    <p:sldId id="392" r:id="rId3"/>
    <p:sldId id="345" r:id="rId4"/>
    <p:sldId id="393" r:id="rId5"/>
    <p:sldId id="394" r:id="rId6"/>
    <p:sldId id="391" r:id="rId7"/>
    <p:sldId id="387" r:id="rId8"/>
  </p:sldIdLst>
  <p:sldSz cx="9144000" cy="6858000" type="screen4x3"/>
  <p:notesSz cx="6797675" cy="9928225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29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ijl, gemiddeld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Stijl, thema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45" autoAdjust="0"/>
    <p:restoredTop sz="86451" autoAdjust="0"/>
  </p:normalViewPr>
  <p:slideViewPr>
    <p:cSldViewPr>
      <p:cViewPr varScale="1">
        <p:scale>
          <a:sx n="72" d="100"/>
          <a:sy n="72" d="100"/>
        </p:scale>
        <p:origin x="-1541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4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4813" cy="495300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6F0F3A3-1C28-42FD-B556-91B59010088C}" type="datetimeFigureOut">
              <a:rPr lang="nl-BE"/>
              <a:pPr>
                <a:defRPr/>
              </a:pPr>
              <a:t>22/09/2014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4813" cy="495300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1275" y="9431338"/>
            <a:ext cx="2944813" cy="495300"/>
          </a:xfrm>
          <a:prstGeom prst="rect">
            <a:avLst/>
          </a:prstGeom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4C88A99-9DE2-4919-A7E7-D254BCFD8F9D}" type="slidenum">
              <a:rPr lang="nl-BE" altLang="nl-BE"/>
              <a:pPr/>
              <a:t>‹Nr.›</a:t>
            </a:fld>
            <a:endParaRPr lang="nl-BE" alt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4813" cy="495300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5379E5A-6B54-4BAC-8338-8A3A9668F87C}" type="datetimeFigureOut">
              <a:rPr lang="nl-NL"/>
              <a:pPr>
                <a:defRPr/>
              </a:pPr>
              <a:t>22-9-2014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pPr lvl="0"/>
            <a:endParaRPr lang="nl-NL" noProof="0" smtClean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577" tIns="45789" rIns="91577" bIns="45789" rtlCol="0">
            <a:normAutofit/>
          </a:bodyPr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4813" cy="495300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1275" y="9431338"/>
            <a:ext cx="2944813" cy="495300"/>
          </a:xfrm>
          <a:prstGeom prst="rect">
            <a:avLst/>
          </a:prstGeom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64569C8-89A7-407B-91F4-429545AE88DD}" type="slidenum">
              <a:rPr lang="nl-NL" altLang="nl-BE"/>
              <a:pPr/>
              <a:t>‹Nr.›</a:t>
            </a:fld>
            <a:endParaRPr lang="nl-NL" alt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BE" altLang="nl-B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nl-NL" b="1" dirty="0" smtClean="0"/>
              <a:t>1</a:t>
            </a:r>
            <a:endParaRPr lang="nl-BE" dirty="0" smtClean="0"/>
          </a:p>
          <a:p>
            <a:pPr>
              <a:defRPr/>
            </a:pPr>
            <a:r>
              <a:rPr lang="nl-NL" b="1" dirty="0" smtClean="0"/>
              <a:t>De MA kan zich binnen functionele relaties authentiek verbinden met mensen en groepen.</a:t>
            </a:r>
            <a:endParaRPr lang="nl-BE" dirty="0" smtClean="0"/>
          </a:p>
          <a:p>
            <a:pPr>
              <a:defRPr/>
            </a:pPr>
            <a:r>
              <a:rPr lang="nl-NL" b="1" dirty="0" smtClean="0"/>
              <a:t>2</a:t>
            </a:r>
            <a:endParaRPr lang="nl-BE" dirty="0" smtClean="0"/>
          </a:p>
          <a:p>
            <a:pPr>
              <a:defRPr/>
            </a:pPr>
            <a:r>
              <a:rPr lang="nl-NL" b="1" dirty="0" smtClean="0"/>
              <a:t>De maatschappelijk assistent kan interacties tussen mensen in hun context beschrijven en analyseren vanuit een generalistisch perspectief.</a:t>
            </a:r>
            <a:endParaRPr lang="nl-BE" dirty="0" smtClean="0"/>
          </a:p>
          <a:p>
            <a:pPr>
              <a:defRPr/>
            </a:pPr>
            <a:r>
              <a:rPr lang="nl-NL" b="1" dirty="0" smtClean="0"/>
              <a:t>3</a:t>
            </a:r>
            <a:endParaRPr lang="nl-BE" dirty="0" smtClean="0"/>
          </a:p>
          <a:p>
            <a:pPr>
              <a:defRPr/>
            </a:pPr>
            <a:r>
              <a:rPr lang="nl-NL" b="1" dirty="0" smtClean="0"/>
              <a:t>De maatschappelijk assistent kan agogisch handelen met de inzet van algemeen menswetenschappelijke en praktijktheoretische kennis en inzichten.</a:t>
            </a:r>
            <a:endParaRPr lang="nl-BE" dirty="0" smtClean="0"/>
          </a:p>
          <a:p>
            <a:pPr>
              <a:defRPr/>
            </a:pPr>
            <a:r>
              <a:rPr lang="nl-NL" b="1" dirty="0" smtClean="0"/>
              <a:t>4</a:t>
            </a:r>
            <a:endParaRPr lang="nl-BE" dirty="0" smtClean="0"/>
          </a:p>
          <a:p>
            <a:pPr>
              <a:defRPr/>
            </a:pPr>
            <a:r>
              <a:rPr lang="nl-NL" b="1" dirty="0" smtClean="0"/>
              <a:t>De maatschappelijk assistent integreert de ethische dimensie in zijn handelen.</a:t>
            </a:r>
            <a:endParaRPr lang="nl-BE" dirty="0" smtClean="0"/>
          </a:p>
          <a:p>
            <a:pPr>
              <a:defRPr/>
            </a:pPr>
            <a:r>
              <a:rPr lang="nl-NL" b="1" dirty="0" smtClean="0"/>
              <a:t>5</a:t>
            </a:r>
            <a:endParaRPr lang="nl-BE" dirty="0" smtClean="0"/>
          </a:p>
          <a:p>
            <a:pPr>
              <a:defRPr/>
            </a:pPr>
            <a:r>
              <a:rPr lang="nl-NL" b="1" dirty="0" smtClean="0"/>
              <a:t>De maatschappelijk assistent handelt vanuit een kritische reflectie op de wisselwerking tussen het eigen werk, het werkveld en het breder maatschappelijk kader.</a:t>
            </a:r>
            <a:endParaRPr lang="nl-BE" dirty="0" smtClean="0"/>
          </a:p>
          <a:p>
            <a:pPr>
              <a:defRPr/>
            </a:pPr>
            <a:r>
              <a:rPr lang="nl-NL" b="1" dirty="0" smtClean="0"/>
              <a:t>6</a:t>
            </a:r>
            <a:endParaRPr lang="nl-BE" dirty="0" smtClean="0"/>
          </a:p>
          <a:p>
            <a:pPr>
              <a:defRPr/>
            </a:pPr>
            <a:r>
              <a:rPr lang="nl-NL" b="1" dirty="0" smtClean="0"/>
              <a:t>De maatschappelijk assistent kan in een team en een organisatie werken en kan zich functioneel bewegen in een netwerk van partners en organisaties.</a:t>
            </a:r>
            <a:endParaRPr lang="nl-BE" dirty="0" smtClean="0"/>
          </a:p>
          <a:p>
            <a:pPr>
              <a:defRPr/>
            </a:pPr>
            <a:r>
              <a:rPr lang="nl-NL" b="1" dirty="0" smtClean="0"/>
              <a:t>7</a:t>
            </a:r>
            <a:endParaRPr lang="nl-BE" dirty="0" smtClean="0"/>
          </a:p>
          <a:p>
            <a:pPr>
              <a:defRPr/>
            </a:pPr>
            <a:r>
              <a:rPr lang="nl-NL" b="1" dirty="0" smtClean="0"/>
              <a:t>De maatschappelijk assistent werkt aan zijn verdere professionalisering binnen een perspectief van levenslang leren en zich ontwikkelen.</a:t>
            </a:r>
            <a:endParaRPr lang="nl-BE" dirty="0" smtClean="0"/>
          </a:p>
          <a:p>
            <a:pPr>
              <a:defRPr/>
            </a:pPr>
            <a:r>
              <a:rPr lang="nl-NL" b="1" dirty="0" smtClean="0"/>
              <a:t>8</a:t>
            </a:r>
            <a:endParaRPr lang="nl-BE" dirty="0" smtClean="0"/>
          </a:p>
          <a:p>
            <a:pPr>
              <a:defRPr/>
            </a:pPr>
            <a:r>
              <a:rPr lang="nl-NL" b="1" dirty="0" smtClean="0"/>
              <a:t>De maatschappelijk assistent draagt bij aan de identiteit en de ontwikkeling van het beroep en aan de ‘neergeslagen praktijktheorie’ in het werkveld.</a:t>
            </a:r>
            <a:endParaRPr lang="nl-BE" dirty="0" smtClean="0"/>
          </a:p>
          <a:p>
            <a:pPr>
              <a:defRPr/>
            </a:pPr>
            <a:r>
              <a:rPr lang="nl-NL" b="1" dirty="0" smtClean="0"/>
              <a:t>9</a:t>
            </a:r>
            <a:endParaRPr lang="nl-BE" dirty="0" smtClean="0"/>
          </a:p>
          <a:p>
            <a:pPr>
              <a:defRPr/>
            </a:pPr>
            <a:r>
              <a:rPr lang="nl-NL" b="1" dirty="0" smtClean="0"/>
              <a:t>De maatschappelijk assistent maakt mensen wegwijs in het netwerk van sociale organisaties , sociale voorzieningen en sociale arrangementen.</a:t>
            </a:r>
            <a:endParaRPr lang="nl-BE" dirty="0" smtClean="0"/>
          </a:p>
          <a:p>
            <a:pPr>
              <a:defRPr/>
            </a:pPr>
            <a:endParaRPr lang="nl-BE" dirty="0"/>
          </a:p>
        </p:txBody>
      </p:sp>
      <p:sp>
        <p:nvSpPr>
          <p:cNvPr id="2048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9CA2F7F-38F3-4809-9ACF-8C1EB0D48D38}" type="slidenum">
              <a:rPr lang="nl-BE" altLang="nl-BE"/>
              <a:pPr/>
              <a:t>6</a:t>
            </a:fld>
            <a:endParaRPr lang="nl-BE" altLang="nl-B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nl-NL" b="1" dirty="0" smtClean="0"/>
              <a:t>1</a:t>
            </a:r>
            <a:endParaRPr lang="nl-BE" dirty="0" smtClean="0"/>
          </a:p>
          <a:p>
            <a:pPr>
              <a:defRPr/>
            </a:pPr>
            <a:r>
              <a:rPr lang="nl-NL" b="1" dirty="0" smtClean="0"/>
              <a:t>De MA kan zich binnen functionele relaties authentiek verbinden met mensen en groepen.</a:t>
            </a:r>
            <a:endParaRPr lang="nl-BE" dirty="0" smtClean="0"/>
          </a:p>
          <a:p>
            <a:pPr>
              <a:defRPr/>
            </a:pPr>
            <a:r>
              <a:rPr lang="nl-NL" b="1" dirty="0" smtClean="0"/>
              <a:t>2</a:t>
            </a:r>
            <a:endParaRPr lang="nl-BE" dirty="0" smtClean="0"/>
          </a:p>
          <a:p>
            <a:pPr>
              <a:defRPr/>
            </a:pPr>
            <a:r>
              <a:rPr lang="nl-NL" b="1" dirty="0" smtClean="0"/>
              <a:t>De maatschappelijk assistent kan interacties tussen mensen in hun context beschrijven en analyseren vanuit een generalistisch perspectief.</a:t>
            </a:r>
            <a:endParaRPr lang="nl-BE" dirty="0" smtClean="0"/>
          </a:p>
          <a:p>
            <a:pPr>
              <a:defRPr/>
            </a:pPr>
            <a:r>
              <a:rPr lang="nl-NL" b="1" dirty="0" smtClean="0"/>
              <a:t>3</a:t>
            </a:r>
            <a:endParaRPr lang="nl-BE" dirty="0" smtClean="0"/>
          </a:p>
          <a:p>
            <a:pPr>
              <a:defRPr/>
            </a:pPr>
            <a:r>
              <a:rPr lang="nl-NL" b="1" dirty="0" smtClean="0"/>
              <a:t>De maatschappelijk assistent kan agogisch handelen met de inzet van algemeen menswetenschappelijke en praktijktheoretische kennis en inzichten.</a:t>
            </a:r>
            <a:endParaRPr lang="nl-BE" dirty="0" smtClean="0"/>
          </a:p>
          <a:p>
            <a:pPr>
              <a:defRPr/>
            </a:pPr>
            <a:r>
              <a:rPr lang="nl-NL" b="1" dirty="0" smtClean="0"/>
              <a:t>4</a:t>
            </a:r>
            <a:endParaRPr lang="nl-BE" dirty="0" smtClean="0"/>
          </a:p>
          <a:p>
            <a:pPr>
              <a:defRPr/>
            </a:pPr>
            <a:r>
              <a:rPr lang="nl-NL" b="1" dirty="0" smtClean="0"/>
              <a:t>De maatschappelijk assistent integreert de ethische dimensie in zijn handelen.</a:t>
            </a:r>
            <a:endParaRPr lang="nl-BE" dirty="0" smtClean="0"/>
          </a:p>
          <a:p>
            <a:pPr>
              <a:defRPr/>
            </a:pPr>
            <a:r>
              <a:rPr lang="nl-NL" b="1" dirty="0" smtClean="0"/>
              <a:t>5</a:t>
            </a:r>
            <a:endParaRPr lang="nl-BE" dirty="0" smtClean="0"/>
          </a:p>
          <a:p>
            <a:pPr>
              <a:defRPr/>
            </a:pPr>
            <a:r>
              <a:rPr lang="nl-NL" b="1" dirty="0" smtClean="0"/>
              <a:t>De maatschappelijk assistent handelt vanuit een kritische reflectie op de wisselwerking tussen het eigen werk, het werkveld en het breder maatschappelijk kader.</a:t>
            </a:r>
            <a:endParaRPr lang="nl-BE" dirty="0" smtClean="0"/>
          </a:p>
          <a:p>
            <a:pPr>
              <a:defRPr/>
            </a:pPr>
            <a:r>
              <a:rPr lang="nl-NL" b="1" dirty="0" smtClean="0"/>
              <a:t>6</a:t>
            </a:r>
            <a:endParaRPr lang="nl-BE" dirty="0" smtClean="0"/>
          </a:p>
          <a:p>
            <a:pPr>
              <a:defRPr/>
            </a:pPr>
            <a:r>
              <a:rPr lang="nl-NL" b="1" dirty="0" smtClean="0"/>
              <a:t>De maatschappelijk assistent kan in een team en een organisatie werken en kan zich functioneel bewegen in een netwerk van partners en organisaties.</a:t>
            </a:r>
            <a:endParaRPr lang="nl-BE" dirty="0" smtClean="0"/>
          </a:p>
          <a:p>
            <a:pPr>
              <a:defRPr/>
            </a:pPr>
            <a:r>
              <a:rPr lang="nl-NL" b="1" dirty="0" smtClean="0"/>
              <a:t>7</a:t>
            </a:r>
            <a:endParaRPr lang="nl-BE" dirty="0" smtClean="0"/>
          </a:p>
          <a:p>
            <a:pPr>
              <a:defRPr/>
            </a:pPr>
            <a:r>
              <a:rPr lang="nl-NL" b="1" dirty="0" smtClean="0"/>
              <a:t>De maatschappelijk assistent werkt aan zijn verdere professionalisering binnen een perspectief van levenslang leren en zich ontwikkelen.</a:t>
            </a:r>
            <a:endParaRPr lang="nl-BE" dirty="0" smtClean="0"/>
          </a:p>
          <a:p>
            <a:pPr>
              <a:defRPr/>
            </a:pPr>
            <a:r>
              <a:rPr lang="nl-NL" b="1" dirty="0" smtClean="0"/>
              <a:t>8</a:t>
            </a:r>
            <a:endParaRPr lang="nl-BE" dirty="0" smtClean="0"/>
          </a:p>
          <a:p>
            <a:pPr>
              <a:defRPr/>
            </a:pPr>
            <a:r>
              <a:rPr lang="nl-NL" b="1" dirty="0" smtClean="0"/>
              <a:t>De maatschappelijk assistent draagt bij aan de identiteit en de ontwikkeling van het beroep en aan de ‘neergeslagen praktijktheorie’ in het werkveld.</a:t>
            </a:r>
            <a:endParaRPr lang="nl-BE" dirty="0" smtClean="0"/>
          </a:p>
          <a:p>
            <a:pPr>
              <a:defRPr/>
            </a:pPr>
            <a:r>
              <a:rPr lang="nl-NL" b="1" dirty="0" smtClean="0"/>
              <a:t>9</a:t>
            </a:r>
            <a:endParaRPr lang="nl-BE" dirty="0" smtClean="0"/>
          </a:p>
          <a:p>
            <a:pPr>
              <a:defRPr/>
            </a:pPr>
            <a:r>
              <a:rPr lang="nl-NL" b="1" dirty="0" smtClean="0"/>
              <a:t>De maatschappelijk assistent maakt mensen wegwijs in het netwerk van sociale organisaties , sociale voorzieningen en sociale arrangementen.</a:t>
            </a:r>
            <a:endParaRPr lang="nl-BE" dirty="0" smtClean="0"/>
          </a:p>
          <a:p>
            <a:pPr>
              <a:defRPr/>
            </a:pPr>
            <a:endParaRPr lang="nl-BE" dirty="0"/>
          </a:p>
        </p:txBody>
      </p:sp>
      <p:sp>
        <p:nvSpPr>
          <p:cNvPr id="2253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317CA91-5C19-4380-B117-2EADDB8303D6}" type="slidenum">
              <a:rPr lang="nl-BE" altLang="nl-BE"/>
              <a:pPr/>
              <a:t>7</a:t>
            </a:fld>
            <a:endParaRPr lang="nl-BE" altLang="nl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| Basic">
    <p:bg bwMode="gray">
      <p:bgPr>
        <a:solidFill>
          <a:srgbClr val="00A0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/>
          <p:nvPr/>
        </p:nvSpPr>
        <p:spPr>
          <a:xfrm>
            <a:off x="0" y="5589588"/>
            <a:ext cx="9144000" cy="360362"/>
          </a:xfrm>
          <a:prstGeom prst="rect">
            <a:avLst/>
          </a:prstGeom>
          <a:solidFill>
            <a:srgbClr val="00A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6"/>
          <p:cNvSpPr/>
          <p:nvPr/>
        </p:nvSpPr>
        <p:spPr>
          <a:xfrm>
            <a:off x="0" y="5957888"/>
            <a:ext cx="9144000" cy="90011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18000" rIns="0" bIns="18000" anchor="ctr"/>
          <a:lstStyle/>
          <a:p>
            <a:pPr algn="ctr" eaLnBrk="1" hangingPunct="1">
              <a:defRPr/>
            </a:pPr>
            <a:endParaRPr lang="nl-BE" sz="1100" dirty="0">
              <a:solidFill>
                <a:schemeClr val="bg1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6083300"/>
            <a:ext cx="1979613" cy="433388"/>
          </a:xfrm>
          <a:prstGeom prst="rect">
            <a:avLst/>
          </a:prstGeom>
          <a:solidFill>
            <a:srgbClr val="EC4B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nl-BE"/>
          </a:p>
        </p:txBody>
      </p:sp>
      <p:pic>
        <p:nvPicPr>
          <p:cNvPr id="7" name="Picture 17" descr="associati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913" y="6092825"/>
            <a:ext cx="457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TM_logo_vignet_ppt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0363" y="360363"/>
            <a:ext cx="2157412" cy="115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4" descr="ppt_fusieboodschap_wit_nl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95738" y="5724525"/>
            <a:ext cx="47434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357192"/>
            <a:ext cx="9144000" cy="1800000"/>
          </a:xfrm>
          <a:noFill/>
        </p:spPr>
        <p:txBody>
          <a:bodyPr lIns="720000" tIns="180000" rIns="720000" bIns="540000">
            <a:noAutofit/>
          </a:bodyPr>
          <a:lstStyle>
            <a:lvl1pPr marL="0" indent="0" algn="ctr">
              <a:buNone/>
              <a:defRPr sz="3200" cap="none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BE" dirty="0"/>
          </a:p>
        </p:txBody>
      </p:sp>
      <p:sp>
        <p:nvSpPr>
          <p:cNvPr id="154" name="Title 153"/>
          <p:cNvSpPr>
            <a:spLocks noGrp="1"/>
          </p:cNvSpPr>
          <p:nvPr>
            <p:ph type="title"/>
          </p:nvPr>
        </p:nvSpPr>
        <p:spPr>
          <a:xfrm>
            <a:off x="0" y="1556992"/>
            <a:ext cx="9144000" cy="1800000"/>
          </a:xfrm>
          <a:noFill/>
        </p:spPr>
        <p:txBody>
          <a:bodyPr lIns="720000" tIns="540000" rIns="720000" bIns="180000" anchor="b" anchorCtr="0"/>
          <a:lstStyle>
            <a:lvl1pPr algn="ctr">
              <a:lnSpc>
                <a:spcPct val="90000"/>
              </a:lnSpc>
              <a:defRPr sz="3800" cap="all" baseline="0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BE" dirty="0"/>
          </a:p>
        </p:txBody>
      </p:sp>
      <p:sp>
        <p:nvSpPr>
          <p:cNvPr id="10" name="Footer Placeholder 11"/>
          <p:cNvSpPr>
            <a:spLocks noGrp="1"/>
          </p:cNvSpPr>
          <p:nvPr>
            <p:ph type="ftr" sz="quarter" idx="10"/>
          </p:nvPr>
        </p:nvSpPr>
        <p:spPr>
          <a:solidFill>
            <a:srgbClr val="EC4B2F"/>
          </a:solidFill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nl-NL"/>
              <a:t>Infoavond voor ouders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505B983-62D6-4BC3-832D-37BEAD34DFC8}" type="slidenum">
              <a:rPr lang="nl-NL" altLang="nl-BE"/>
              <a:pPr/>
              <a:t>‹Nr.›</a:t>
            </a:fld>
            <a:endParaRPr lang="nl-NL" altLang="nl-BE"/>
          </a:p>
        </p:txBody>
      </p:sp>
      <p:sp>
        <p:nvSpPr>
          <p:cNvPr id="12" name="Date Placeholder 13"/>
          <p:cNvSpPr>
            <a:spLocks noGrp="1"/>
          </p:cNvSpPr>
          <p:nvPr>
            <p:ph type="dt" sz="half" idx="12"/>
          </p:nvPr>
        </p:nvSpPr>
        <p:spPr>
          <a:solidFill>
            <a:schemeClr val="tx1"/>
          </a:solidFill>
        </p:spPr>
        <p:txBody>
          <a:bodyPr/>
          <a:lstStyle>
            <a:lvl1pPr>
              <a:defRPr sz="1300">
                <a:solidFill>
                  <a:srgbClr val="00A0AE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| 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3"/>
          <p:cNvCxnSpPr/>
          <p:nvPr/>
        </p:nvCxnSpPr>
        <p:spPr>
          <a:xfrm>
            <a:off x="179388" y="1141413"/>
            <a:ext cx="8748712" cy="0"/>
          </a:xfrm>
          <a:prstGeom prst="line">
            <a:avLst/>
          </a:prstGeom>
          <a:ln w="6350">
            <a:solidFill>
              <a:srgbClr val="00A0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11" descr="tm_rgb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5825" y="5975350"/>
            <a:ext cx="165258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52000"/>
            <a:ext cx="9144000" cy="4428000"/>
          </a:xfrm>
        </p:spPr>
        <p:txBody>
          <a:bodyPr bIns="144000"/>
          <a:lstStyle>
            <a:lvl1pPr marL="323850" indent="-323850">
              <a:spcBef>
                <a:spcPts val="400"/>
              </a:spcBef>
              <a:spcAft>
                <a:spcPts val="400"/>
              </a:spcAft>
              <a:buClrTx/>
              <a:defRPr/>
            </a:lvl1pPr>
            <a:lvl2pPr marL="723900" indent="-368300">
              <a:spcBef>
                <a:spcPts val="400"/>
              </a:spcBef>
              <a:spcAft>
                <a:spcPts val="400"/>
              </a:spcAft>
              <a:buClrTx/>
              <a:defRPr sz="2500"/>
            </a:lvl2pPr>
            <a:lvl3pPr marL="982663" indent="-258763">
              <a:spcBef>
                <a:spcPts val="400"/>
              </a:spcBef>
              <a:spcAft>
                <a:spcPts val="400"/>
              </a:spcAft>
              <a:buClrTx/>
              <a:defRPr sz="2300"/>
            </a:lvl3pPr>
            <a:lvl4pPr marL="1255713" indent="-273050">
              <a:spcBef>
                <a:spcPts val="400"/>
              </a:spcBef>
              <a:spcAft>
                <a:spcPts val="400"/>
              </a:spcAft>
              <a:buClrTx/>
              <a:defRPr sz="2000"/>
            </a:lvl4pPr>
            <a:lvl5pPr marL="1609725" indent="-258763">
              <a:spcBef>
                <a:spcPts val="600"/>
              </a:spcBef>
              <a:spcAft>
                <a:spcPts val="600"/>
              </a:spcAft>
              <a:defRPr sz="17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A0AE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BE" dirty="0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520EDAA-055D-4E57-BDFB-2ED17DA36F5E}" type="slidenum">
              <a:rPr lang="nl-NL" altLang="nl-BE"/>
              <a:pPr/>
              <a:t>‹Nr.›</a:t>
            </a:fld>
            <a:endParaRPr lang="nl-NL" altLang="nl-BE"/>
          </a:p>
        </p:txBody>
      </p:sp>
      <p:sp>
        <p:nvSpPr>
          <p:cNvPr id="8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Infoavond voor ouders</a:t>
            </a:r>
          </a:p>
        </p:txBody>
      </p:sp>
      <p:sp>
        <p:nvSpPr>
          <p:cNvPr id="9" name="Date Placeholder 7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|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3"/>
          <p:cNvCxnSpPr/>
          <p:nvPr/>
        </p:nvCxnSpPr>
        <p:spPr>
          <a:xfrm>
            <a:off x="179388" y="1141413"/>
            <a:ext cx="8748712" cy="0"/>
          </a:xfrm>
          <a:prstGeom prst="line">
            <a:avLst/>
          </a:prstGeom>
          <a:ln w="6350">
            <a:solidFill>
              <a:srgbClr val="00A0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10" descr="tm_rgb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5825" y="5975350"/>
            <a:ext cx="165258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52000"/>
            <a:ext cx="9144000" cy="4734000"/>
          </a:xfrm>
        </p:spPr>
        <p:txBody>
          <a:bodyPr bIns="144000" numCol="2" spcCol="360000" anchor="ctr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 dirty="0"/>
          </a:p>
        </p:txBody>
      </p:sp>
      <p:sp>
        <p:nvSpPr>
          <p:cNvPr id="6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DB8C85-7238-4EE5-A2A2-D8A4D89CBEC2}" type="slidenum">
              <a:rPr lang="nl-NL" altLang="nl-BE"/>
              <a:pPr/>
              <a:t>‹Nr.›</a:t>
            </a:fld>
            <a:endParaRPr lang="nl-NL" altLang="nl-BE"/>
          </a:p>
        </p:txBody>
      </p:sp>
      <p:sp>
        <p:nvSpPr>
          <p:cNvPr id="9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Infoavond voor ouders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tent |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9"/>
          <p:cNvCxnSpPr/>
          <p:nvPr/>
        </p:nvCxnSpPr>
        <p:spPr>
          <a:xfrm>
            <a:off x="179388" y="1141413"/>
            <a:ext cx="8748712" cy="0"/>
          </a:xfrm>
          <a:prstGeom prst="line">
            <a:avLst/>
          </a:prstGeom>
          <a:ln w="6350">
            <a:solidFill>
              <a:srgbClr val="4B2B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13" descr="tm_rgb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5825" y="5975350"/>
            <a:ext cx="165258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152000"/>
            <a:ext cx="4428000" cy="1097992"/>
          </a:xfrm>
        </p:spPr>
        <p:txBody>
          <a:bodyPr lIns="252000" rIns="0">
            <a:noAutofit/>
          </a:bodyPr>
          <a:lstStyle>
            <a:lvl1pPr marL="0" indent="0"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2285992"/>
            <a:ext cx="4428000" cy="3600000"/>
          </a:xfrm>
        </p:spPr>
        <p:txBody>
          <a:bodyPr lIns="252000" tIns="0" rIns="0"/>
          <a:lstStyle>
            <a:lvl1pPr>
              <a:defRPr sz="26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6032" y="1152000"/>
            <a:ext cx="4428000" cy="1097992"/>
          </a:xfrm>
        </p:spPr>
        <p:txBody>
          <a:bodyPr lIns="0" rIns="252000">
            <a:normAutofit/>
          </a:bodyPr>
          <a:lstStyle>
            <a:lvl1pPr marL="0" indent="0"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6032" y="2285992"/>
            <a:ext cx="4428000" cy="3600000"/>
          </a:xfrm>
        </p:spPr>
        <p:txBody>
          <a:bodyPr lIns="0" tIns="0" rIns="252000"/>
          <a:lstStyle>
            <a:lvl1pPr>
              <a:defRPr sz="26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</p:txBody>
      </p:sp>
      <p:sp>
        <p:nvSpPr>
          <p:cNvPr id="9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1668573-2B7C-4439-B9CC-D6B127335DA8}" type="slidenum">
              <a:rPr lang="nl-NL" altLang="nl-BE"/>
              <a:pPr/>
              <a:t>‹Nr.›</a:t>
            </a:fld>
            <a:endParaRPr lang="nl-NL" altLang="nl-BE"/>
          </a:p>
        </p:txBody>
      </p:sp>
      <p:sp>
        <p:nvSpPr>
          <p:cNvPr id="11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Infoavond voor ouders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| 1 Pictur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9"/>
          <p:cNvCxnSpPr/>
          <p:nvPr/>
        </p:nvCxnSpPr>
        <p:spPr>
          <a:xfrm>
            <a:off x="179388" y="1141413"/>
            <a:ext cx="8748712" cy="0"/>
          </a:xfrm>
          <a:prstGeom prst="line">
            <a:avLst/>
          </a:prstGeom>
          <a:ln w="6350">
            <a:solidFill>
              <a:srgbClr val="4B2B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11" descr="tm_rgb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5825" y="5975350"/>
            <a:ext cx="165258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7620" y="1152000"/>
            <a:ext cx="5072098" cy="4734000"/>
          </a:xfrm>
        </p:spPr>
        <p:txBody>
          <a:bodyPr lIns="0" rIns="0" bIns="144000"/>
          <a:lstStyle>
            <a:lvl2pPr algn="l">
              <a:defRPr/>
            </a:lvl2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C6DD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BE" dirty="0"/>
          </a:p>
        </p:txBody>
      </p:sp>
      <p:sp>
        <p:nvSpPr>
          <p:cNvPr id="13" name="Picture Placeholder 87"/>
          <p:cNvSpPr>
            <a:spLocks noGrp="1"/>
          </p:cNvSpPr>
          <p:nvPr>
            <p:ph type="pic" sz="quarter" idx="10"/>
          </p:nvPr>
        </p:nvSpPr>
        <p:spPr>
          <a:xfrm>
            <a:off x="180000" y="1152000"/>
            <a:ext cx="3428992" cy="4734000"/>
          </a:xfrm>
        </p:spPr>
        <p:txBody>
          <a:bodyPr rtlCol="0">
            <a:normAutofit/>
          </a:bodyPr>
          <a:lstStyle>
            <a:lvl1pPr>
              <a:buNone/>
              <a:defRPr sz="1000"/>
            </a:lvl1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nl-BE" noProof="0" dirty="0"/>
          </a:p>
        </p:txBody>
      </p:sp>
      <p:sp>
        <p:nvSpPr>
          <p:cNvPr id="8" name="Date Placeholder 8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504D92-60C8-437D-A1B3-08EE5520C8AE}" type="slidenum">
              <a:rPr lang="nl-NL" altLang="nl-BE"/>
              <a:pPr/>
              <a:t>‹Nr.›</a:t>
            </a:fld>
            <a:endParaRPr lang="nl-NL" altLang="nl-BE"/>
          </a:p>
        </p:txBody>
      </p:sp>
      <p:sp>
        <p:nvSpPr>
          <p:cNvPr id="10" name="Footer Placeholder 10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Infoavond voor ouders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| 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tm_rgb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5825" y="5975350"/>
            <a:ext cx="165258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0" y="0"/>
            <a:ext cx="9144000" cy="5929313"/>
          </a:xfrm>
        </p:spPr>
        <p:txBody>
          <a:bodyPr/>
          <a:lstStyle>
            <a:lvl1pPr>
              <a:buClrTx/>
              <a:defRPr>
                <a:solidFill>
                  <a:srgbClr val="000000"/>
                </a:solidFill>
              </a:defRPr>
            </a:lvl1pPr>
            <a:lvl2pPr>
              <a:buClrTx/>
              <a:defRPr>
                <a:solidFill>
                  <a:srgbClr val="000000"/>
                </a:solidFill>
              </a:defRPr>
            </a:lvl2pPr>
            <a:lvl3pPr>
              <a:buClrTx/>
              <a:defRPr>
                <a:solidFill>
                  <a:srgbClr val="000000"/>
                </a:solidFill>
              </a:defRPr>
            </a:lvl3pPr>
            <a:lvl4pPr>
              <a:buClrTx/>
              <a:defRPr>
                <a:solidFill>
                  <a:srgbClr val="000000"/>
                </a:solidFill>
              </a:defRPr>
            </a:lvl4pPr>
            <a:lvl5pPr>
              <a:buClrTx/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Infoavond voor ouders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6C2E9710-955D-44E1-AE59-2B5DFA3BF2B0}" type="slidenum">
              <a:rPr lang="nl-NL" altLang="nl-BE"/>
              <a:pPr/>
              <a:t>‹Nr.›</a:t>
            </a:fld>
            <a:endParaRPr lang="nl-NL" altLang="nl-BE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| 1 Big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tm_rgb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5825" y="5975350"/>
            <a:ext cx="165258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929313"/>
          </a:xfrm>
        </p:spPr>
        <p:txBody>
          <a:bodyPr rtlCol="0">
            <a:normAutofit/>
          </a:bodyPr>
          <a:lstStyle/>
          <a:p>
            <a:pPr lvl="0"/>
            <a:r>
              <a:rPr lang="nl-NL" noProof="0" smtClean="0"/>
              <a:t>Klik op het pictogram als u een afbeelding wilt toevoegen</a:t>
            </a:r>
            <a:endParaRPr lang="nl-BE" noProof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Infoavond voor ouders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2F17EF8F-FF1D-4A29-BFB4-6D60DFA8BF6A}" type="slidenum">
              <a:rPr lang="nl-NL" altLang="nl-BE"/>
              <a:pPr/>
              <a:t>‹Nr.›</a:t>
            </a:fld>
            <a:endParaRPr lang="nl-NL" altLang="nl-BE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827213" y="3306763"/>
            <a:ext cx="7316787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nl-NL" noProof="0" smtClean="0"/>
              <a:t>Klik om de ondertitelstijl van het model te bewerken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1827213" y="211138"/>
            <a:ext cx="7316787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noProof="0" smtClean="0"/>
              <a:t>Klik om de stijl te bewerken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Infoavond voor ouders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F78087-A76E-4772-8499-13E3342F051C}" type="slidenum">
              <a:rPr lang="nl-NL" altLang="nl-BE"/>
              <a:pPr/>
              <a:t>‹Nr.›</a:t>
            </a:fld>
            <a:endParaRPr lang="nl-NL" alt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1636713" y="6570663"/>
            <a:ext cx="109537" cy="2000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Infoavond voor ouders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3171EF-1AEA-4C72-9029-0DD2C0EB2165}" type="slidenum">
              <a:rPr lang="nl-NL" altLang="nl-BE"/>
              <a:pPr/>
              <a:t>‹Nr.›</a:t>
            </a:fld>
            <a:endParaRPr lang="nl-NL" alt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957888"/>
            <a:ext cx="9144000" cy="900112"/>
          </a:xfrm>
          <a:prstGeom prst="rect">
            <a:avLst/>
          </a:prstGeom>
          <a:solidFill>
            <a:srgbClr val="EC4B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18000" rIns="0" bIns="18000" anchor="ctr"/>
          <a:lstStyle/>
          <a:p>
            <a:pPr algn="ctr" eaLnBrk="1" hangingPunct="1">
              <a:defRPr/>
            </a:pPr>
            <a:endParaRPr lang="nl-BE" sz="1100" dirty="0">
              <a:solidFill>
                <a:schemeClr val="bg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0" y="6083300"/>
            <a:ext cx="1979613" cy="4333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nl-BE"/>
          </a:p>
        </p:txBody>
      </p:sp>
      <p:sp>
        <p:nvSpPr>
          <p:cNvPr id="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55650" y="6083300"/>
            <a:ext cx="4032250" cy="433388"/>
          </a:xfrm>
          <a:prstGeom prst="rect">
            <a:avLst/>
          </a:prstGeom>
          <a:solidFill>
            <a:schemeClr val="bg1"/>
          </a:solidFill>
        </p:spPr>
        <p:txBody>
          <a:bodyPr wrap="square" lIns="144000" tIns="0" rIns="144000" bIns="0" anchor="ctr" anchorCtr="0">
            <a:noAutofit/>
          </a:bodyPr>
          <a:lstStyle>
            <a:lvl1pPr algn="l" eaLnBrk="1" hangingPunct="1">
              <a:lnSpc>
                <a:spcPct val="90000"/>
              </a:lnSpc>
              <a:defRPr sz="1500">
                <a:solidFill>
                  <a:srgbClr val="00A0AE"/>
                </a:solidFill>
                <a:latin typeface="Trebuchet MS" pitchFamily="34" charset="0"/>
                <a:cs typeface="Arial" charset="0"/>
              </a:defRPr>
            </a:lvl1pPr>
          </a:lstStyle>
          <a:p>
            <a:pPr>
              <a:defRPr/>
            </a:pPr>
            <a:r>
              <a:rPr lang="nl-NL"/>
              <a:t>Infoavond voor ouders</a:t>
            </a:r>
          </a:p>
        </p:txBody>
      </p:sp>
      <p:sp>
        <p:nvSpPr>
          <p:cNvPr id="86" name="Slide Number Placeholder 85"/>
          <p:cNvSpPr>
            <a:spLocks noGrp="1"/>
          </p:cNvSpPr>
          <p:nvPr>
            <p:ph type="sldNum" sz="quarter" idx="4"/>
          </p:nvPr>
        </p:nvSpPr>
        <p:spPr>
          <a:xfrm>
            <a:off x="360363" y="6083300"/>
            <a:ext cx="360362" cy="668338"/>
          </a:xfrm>
          <a:prstGeom prst="rect">
            <a:avLst/>
          </a:prstGeom>
          <a:solidFill>
            <a:srgbClr val="00A0AE"/>
          </a:solidFill>
        </p:spPr>
        <p:txBody>
          <a:bodyPr vert="horz" wrap="none" lIns="0" tIns="108000" rIns="0" bIns="0" numCol="1" anchor="ctr" anchorCtr="0" compatLnSpc="1">
            <a:prstTxWarp prst="textNoShape">
              <a:avLst/>
            </a:prstTxWarp>
            <a:noAutofit/>
          </a:bodyPr>
          <a:lstStyle>
            <a:lvl1pPr algn="ctr" eaLnBrk="1" hangingPunct="1">
              <a:defRPr sz="2000">
                <a:solidFill>
                  <a:schemeClr val="bg1"/>
                </a:solidFill>
                <a:latin typeface="Trebuchet MS" pitchFamily="34" charset="0"/>
              </a:defRPr>
            </a:lvl1pPr>
          </a:lstStyle>
          <a:p>
            <a:fld id="{8CC609A0-B91B-49EF-9B02-E383DC53D2AB}" type="slidenum">
              <a:rPr lang="nl-NL" altLang="nl-BE"/>
              <a:pPr/>
              <a:t>‹Nr.›</a:t>
            </a:fld>
            <a:endParaRPr lang="nl-NL" altLang="nl-BE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prstGeom prst="rect">
            <a:avLst/>
          </a:prstGeom>
          <a:ln w="0">
            <a:noFill/>
          </a:ln>
        </p:spPr>
        <p:txBody>
          <a:bodyPr vert="horz" lIns="360000" tIns="180000" rIns="360000" bIns="144000" rtlCol="0" anchor="ctr">
            <a:noAutofit/>
          </a:bodyPr>
          <a:lstStyle/>
          <a:p>
            <a:r>
              <a:rPr lang="nl-NL" smtClean="0"/>
              <a:t>Klik om de stijl te bewerken</a:t>
            </a:r>
            <a:endParaRPr lang="nl-BE" dirty="0"/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0" y="1152525"/>
            <a:ext cx="9144000" cy="442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2000" tIns="252000" rIns="43200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BE" smtClean="0"/>
              <a:t>Click to edit Master text styles</a:t>
            </a:r>
          </a:p>
          <a:p>
            <a:pPr lvl="1"/>
            <a:r>
              <a:rPr lang="en-US" altLang="nl-BE" smtClean="0"/>
              <a:t>Second level</a:t>
            </a:r>
          </a:p>
          <a:p>
            <a:pPr lvl="2"/>
            <a:r>
              <a:rPr lang="en-US" altLang="nl-BE" smtClean="0"/>
              <a:t>Third level</a:t>
            </a:r>
          </a:p>
          <a:p>
            <a:pPr lvl="3"/>
            <a:r>
              <a:rPr lang="en-US" altLang="nl-BE" smtClean="0"/>
              <a:t>Fourth level</a:t>
            </a:r>
          </a:p>
        </p:txBody>
      </p:sp>
      <p:sp>
        <p:nvSpPr>
          <p:cNvPr id="80" name="Date Placeholder 3"/>
          <p:cNvSpPr>
            <a:spLocks noGrp="1"/>
          </p:cNvSpPr>
          <p:nvPr>
            <p:ph type="dt" sz="half" idx="2"/>
          </p:nvPr>
        </p:nvSpPr>
        <p:spPr>
          <a:xfrm>
            <a:off x="755650" y="6570663"/>
            <a:ext cx="990600" cy="200025"/>
          </a:xfrm>
          <a:prstGeom prst="rect">
            <a:avLst/>
          </a:prstGeom>
          <a:solidFill>
            <a:srgbClr val="EC4B2F"/>
          </a:solidFill>
        </p:spPr>
        <p:txBody>
          <a:bodyPr wrap="none" lIns="108000" tIns="0" rIns="0" bIns="0" anchor="b" anchorCtr="0">
            <a:spAutoFit/>
          </a:bodyPr>
          <a:lstStyle>
            <a:lvl1pPr algn="r" eaLnBrk="1" hangingPunct="1">
              <a:defRPr sz="1300">
                <a:solidFill>
                  <a:schemeClr val="bg1"/>
                </a:solidFill>
                <a:latin typeface="Trebuchet MS" pitchFamily="34" charset="0"/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pic>
        <p:nvPicPr>
          <p:cNvPr id="1033" name="Picture 8" descr="tm_rgb.jpg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235825" y="5975350"/>
            <a:ext cx="165258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 descr="ppt_fusieboodschap_blauw_nl.jpg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995738" y="5724525"/>
            <a:ext cx="47434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4" r:id="rId9"/>
  </p:sldLayoutIdLst>
  <p:hf sldNum="0" hdr="0" dt="0"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 kern="1200" cap="all">
          <a:solidFill>
            <a:srgbClr val="EC4B2F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EC4B2F"/>
          </a:solidFill>
          <a:latin typeface="Trebuchet MS" pitchFamily="34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EC4B2F"/>
          </a:solidFill>
          <a:latin typeface="Trebuchet MS" pitchFamily="34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EC4B2F"/>
          </a:solidFill>
          <a:latin typeface="Trebuchet MS" pitchFamily="34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EC4B2F"/>
          </a:solidFill>
          <a:latin typeface="Trebuchet MS" pitchFamily="34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EC4B2F"/>
          </a:solidFill>
          <a:latin typeface="Trebuchet MS" pitchFamily="34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EC4B2F"/>
          </a:solidFill>
          <a:latin typeface="Trebuchet MS" pitchFamily="34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EC4B2F"/>
          </a:solidFill>
          <a:latin typeface="Trebuchet MS" pitchFamily="34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EC4B2F"/>
          </a:solidFill>
          <a:latin typeface="Trebuchet MS" pitchFamily="34" charset="0"/>
        </a:defRPr>
      </a:lvl9pPr>
    </p:titleStyle>
    <p:bodyStyle>
      <a:lvl1pPr marL="355600" indent="-355600" algn="l" rtl="0" eaLnBrk="0" fontAlgn="base" hangingPunct="0">
        <a:lnSpc>
          <a:spcPct val="90000"/>
        </a:lnSpc>
        <a:spcBef>
          <a:spcPts val="400"/>
        </a:spcBef>
        <a:spcAft>
          <a:spcPts val="400"/>
        </a:spcAft>
        <a:buSzPct val="90000"/>
        <a:buFont typeface="Verdana" pitchFamily="34" charset="0"/>
        <a:buChar char="•"/>
        <a:defRPr sz="3000" kern="1200">
          <a:solidFill>
            <a:srgbClr val="000000"/>
          </a:solidFill>
          <a:latin typeface="Trebuchet MS" pitchFamily="34" charset="0"/>
          <a:ea typeface="+mn-ea"/>
          <a:cs typeface="+mn-cs"/>
        </a:defRPr>
      </a:lvl1pPr>
      <a:lvl2pPr marL="723900" indent="-368300" algn="l" rtl="0" eaLnBrk="0" fontAlgn="base" hangingPunct="0">
        <a:lnSpc>
          <a:spcPct val="90000"/>
        </a:lnSpc>
        <a:spcBef>
          <a:spcPts val="400"/>
        </a:spcBef>
        <a:spcAft>
          <a:spcPts val="400"/>
        </a:spcAft>
        <a:buFont typeface="Arial" charset="0"/>
        <a:buChar char="−"/>
        <a:defRPr sz="2700" kern="1200">
          <a:solidFill>
            <a:srgbClr val="000000"/>
          </a:solidFill>
          <a:latin typeface="Trebuchet MS" pitchFamily="34" charset="0"/>
          <a:ea typeface="+mn-ea"/>
          <a:cs typeface="+mn-cs"/>
        </a:defRPr>
      </a:lvl2pPr>
      <a:lvl3pPr marL="982663" indent="-258763" algn="l" rtl="0" eaLnBrk="0" fontAlgn="base" hangingPunct="0">
        <a:lnSpc>
          <a:spcPct val="90000"/>
        </a:lnSpc>
        <a:spcBef>
          <a:spcPts val="400"/>
        </a:spcBef>
        <a:spcAft>
          <a:spcPts val="400"/>
        </a:spcAft>
        <a:buFont typeface="Arial" charset="0"/>
        <a:buChar char="•"/>
        <a:defRPr sz="2400" kern="1200">
          <a:solidFill>
            <a:srgbClr val="000000"/>
          </a:solidFill>
          <a:latin typeface="Trebuchet MS" pitchFamily="34" charset="0"/>
          <a:ea typeface="+mn-ea"/>
          <a:cs typeface="+mn-cs"/>
        </a:defRPr>
      </a:lvl3pPr>
      <a:lvl4pPr marL="1255713" indent="-273050" algn="l" rtl="0" eaLnBrk="0" fontAlgn="base" hangingPunct="0">
        <a:lnSpc>
          <a:spcPct val="90000"/>
        </a:lnSpc>
        <a:spcBef>
          <a:spcPts val="400"/>
        </a:spcBef>
        <a:spcAft>
          <a:spcPts val="400"/>
        </a:spcAft>
        <a:buFont typeface="Arial" charset="0"/>
        <a:buChar char="»"/>
        <a:defRPr sz="2100" kern="1200">
          <a:solidFill>
            <a:srgbClr val="000000"/>
          </a:solidFill>
          <a:latin typeface="Trebuchet MS" pitchFamily="34" charset="0"/>
          <a:ea typeface="+mn-ea"/>
          <a:cs typeface="+mn-cs"/>
        </a:defRPr>
      </a:lvl4pPr>
      <a:lvl5pPr marL="1609725" indent="-258763" algn="l" rtl="0" eaLnBrk="0" fontAlgn="base" hangingPunct="0">
        <a:lnSpc>
          <a:spcPct val="90000"/>
        </a:lnSpc>
        <a:spcBef>
          <a:spcPts val="400"/>
        </a:spcBef>
        <a:spcAft>
          <a:spcPts val="400"/>
        </a:spcAft>
        <a:buClr>
          <a:schemeClr val="tx1"/>
        </a:buClr>
        <a:buFont typeface="Arial" charset="0"/>
        <a:defRPr sz="2000" kern="1200">
          <a:solidFill>
            <a:srgbClr val="406D9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nl-BE" altLang="nl-BE" smtClean="0"/>
          </a:p>
          <a:p>
            <a:pPr eaLnBrk="1" hangingPunct="1"/>
            <a:r>
              <a:rPr lang="nl-BE" altLang="nl-BE" smtClean="0"/>
              <a:t>Relationships with institutions, BELGIUM</a:t>
            </a:r>
          </a:p>
          <a:p>
            <a:pPr eaLnBrk="1" hangingPunct="1"/>
            <a:r>
              <a:rPr lang="nl-BE" altLang="nl-BE" smtClean="0"/>
              <a:t>J. Basstanie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7213" y="928688"/>
            <a:ext cx="7316787" cy="14700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BE" dirty="0" smtClean="0"/>
              <a:t>Leonardo partnership</a:t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>Migration </a:t>
            </a:r>
            <a:r>
              <a:rPr lang="nl-BE" dirty="0" err="1" smtClean="0"/>
              <a:t>and</a:t>
            </a:r>
            <a:r>
              <a:rPr lang="nl-BE" dirty="0" smtClean="0"/>
              <a:t> </a:t>
            </a:r>
            <a:r>
              <a:rPr lang="nl-BE" dirty="0" err="1" smtClean="0"/>
              <a:t>education</a:t>
            </a:r>
            <a:endParaRPr lang="nl-BE" dirty="0" smtClean="0"/>
          </a:p>
        </p:txBody>
      </p:sp>
      <p:sp>
        <p:nvSpPr>
          <p:cNvPr id="13316" name="Tijdelijke aanduiding voor voettekst 1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numCol="1" compatLnSpc="1">
            <a:prstTxWarp prst="textNoShape">
              <a:avLst/>
            </a:prstTxWarp>
          </a:bodyPr>
          <a:lstStyle/>
          <a:p>
            <a:r>
              <a:rPr lang="nl-NL" altLang="nl-BE" smtClean="0"/>
              <a:t>Portsmouth meeting Sept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Legal </a:t>
            </a:r>
            <a:r>
              <a:rPr lang="en-US" dirty="0" smtClean="0"/>
              <a:t>framework, obligations </a:t>
            </a:r>
            <a:r>
              <a:rPr lang="en-US" dirty="0"/>
              <a:t>of the state towards newly arrived </a:t>
            </a:r>
            <a:endParaRPr lang="nl-BE" dirty="0" smtClean="0"/>
          </a:p>
        </p:txBody>
      </p:sp>
      <p:sp>
        <p:nvSpPr>
          <p:cNvPr id="1536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endParaRPr lang="nl-BE" altLang="nl-BE" smtClean="0"/>
          </a:p>
          <a:p>
            <a:pPr marL="0" indent="0" eaLnBrk="1" hangingPunct="1">
              <a:buFontTx/>
              <a:buNone/>
            </a:pPr>
            <a:endParaRPr lang="nl-BE" altLang="nl-BE" smtClean="0"/>
          </a:p>
          <a:p>
            <a:pPr marL="0" indent="0" eaLnBrk="1" hangingPunct="1">
              <a:buFontTx/>
              <a:buNone/>
            </a:pPr>
            <a:r>
              <a:rPr lang="nl-BE" altLang="nl-BE" sz="3600" b="1" smtClean="0"/>
              <a:t>	</a:t>
            </a:r>
            <a:endParaRPr lang="nl-BE" altLang="nl-BE" smtClean="0"/>
          </a:p>
        </p:txBody>
      </p:sp>
      <p:sp>
        <p:nvSpPr>
          <p:cNvPr id="15364" name="Tijdelijke aanduiding voor voettekst 1"/>
          <p:cNvSpPr>
            <a:spLocks noGrp="1"/>
          </p:cNvSpPr>
          <p:nvPr>
            <p:ph type="ftr" sz="quarter" idx="11"/>
          </p:nvPr>
        </p:nvSpPr>
        <p:spPr bwMode="auto">
          <a:xfrm>
            <a:off x="250825" y="6083300"/>
            <a:ext cx="4537075" cy="433388"/>
          </a:xfrm>
          <a:ln>
            <a:miter lim="800000"/>
            <a:headEnd/>
            <a:tailEnd/>
          </a:ln>
        </p:spPr>
        <p:txBody>
          <a:bodyPr vert="horz" numCol="1" compatLnSpc="1">
            <a:prstTxWarp prst="textNoShape">
              <a:avLst/>
            </a:prstTxWarp>
          </a:bodyPr>
          <a:lstStyle/>
          <a:p>
            <a:r>
              <a:rPr lang="nl-NL" altLang="nl-BE" smtClean="0"/>
              <a:t>Toelichting internationale dagen, studenten</a:t>
            </a:r>
          </a:p>
        </p:txBody>
      </p:sp>
      <p:graphicFrame>
        <p:nvGraphicFramePr>
          <p:cNvPr id="15365" name="Object 3"/>
          <p:cNvGraphicFramePr>
            <a:graphicFrameLocks noChangeAspect="1"/>
          </p:cNvGraphicFramePr>
          <p:nvPr/>
        </p:nvGraphicFramePr>
        <p:xfrm>
          <a:off x="2411413" y="1628775"/>
          <a:ext cx="4797425" cy="3846513"/>
        </p:xfrm>
        <a:graphic>
          <a:graphicData uri="http://schemas.openxmlformats.org/presentationml/2006/ole">
            <p:oleObj spid="_x0000_s15365" name="Bitmapafbeelding" r:id="rId3" imgW="1523810" imgH="971686" progId="Paint.Picture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Legal </a:t>
            </a:r>
            <a:r>
              <a:rPr lang="en-US" dirty="0" smtClean="0"/>
              <a:t>framework, obligations </a:t>
            </a:r>
            <a:r>
              <a:rPr lang="en-US" dirty="0"/>
              <a:t>of the state towards newly arrived </a:t>
            </a:r>
            <a:endParaRPr lang="nl-BE" dirty="0" smtClean="0"/>
          </a:p>
        </p:txBody>
      </p:sp>
      <p:sp>
        <p:nvSpPr>
          <p:cNvPr id="16387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endParaRPr lang="nl-BE" altLang="nl-BE" smtClean="0"/>
          </a:p>
          <a:p>
            <a:pPr marL="0" indent="0" eaLnBrk="1" hangingPunct="1">
              <a:buFontTx/>
              <a:buNone/>
            </a:pPr>
            <a:endParaRPr lang="nl-BE" altLang="nl-BE" smtClean="0"/>
          </a:p>
          <a:p>
            <a:pPr marL="0" indent="0" eaLnBrk="1" hangingPunct="1">
              <a:buFontTx/>
              <a:buNone/>
            </a:pPr>
            <a:r>
              <a:rPr lang="nl-BE" altLang="nl-BE" sz="3600" b="1" smtClean="0"/>
              <a:t>	</a:t>
            </a:r>
            <a:endParaRPr lang="nl-BE" altLang="nl-BE" smtClean="0"/>
          </a:p>
        </p:txBody>
      </p:sp>
      <p:sp>
        <p:nvSpPr>
          <p:cNvPr id="16388" name="Tijdelijke aanduiding voor voettekst 1"/>
          <p:cNvSpPr>
            <a:spLocks noGrp="1"/>
          </p:cNvSpPr>
          <p:nvPr>
            <p:ph type="ftr" sz="quarter" idx="11"/>
          </p:nvPr>
        </p:nvSpPr>
        <p:spPr bwMode="auto">
          <a:xfrm>
            <a:off x="250825" y="6083300"/>
            <a:ext cx="4537075" cy="433388"/>
          </a:xfrm>
          <a:ln>
            <a:miter lim="800000"/>
            <a:headEnd/>
            <a:tailEnd/>
          </a:ln>
        </p:spPr>
        <p:txBody>
          <a:bodyPr vert="horz" numCol="1" compatLnSpc="1">
            <a:prstTxWarp prst="textNoShape">
              <a:avLst/>
            </a:prstTxWarp>
          </a:bodyPr>
          <a:lstStyle/>
          <a:p>
            <a:r>
              <a:rPr lang="nl-NL" altLang="nl-BE" smtClean="0"/>
              <a:t>Toelichting internationale dagen, studenten</a:t>
            </a:r>
          </a:p>
        </p:txBody>
      </p:sp>
      <p:pic>
        <p:nvPicPr>
          <p:cNvPr id="5" name="Content Placeholder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775" y="1398588"/>
            <a:ext cx="4154488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Legal </a:t>
            </a:r>
            <a:r>
              <a:rPr lang="en-US" dirty="0" smtClean="0"/>
              <a:t>framework, obligations </a:t>
            </a:r>
            <a:r>
              <a:rPr lang="en-US" dirty="0"/>
              <a:t>of the state towards newly arrived </a:t>
            </a:r>
            <a:endParaRPr lang="nl-BE" dirty="0" smtClean="0"/>
          </a:p>
        </p:txBody>
      </p:sp>
      <p:sp>
        <p:nvSpPr>
          <p:cNvPr id="12291" name="Tijdelijke aanduiding voor inhoud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427538"/>
          </a:xfrm>
        </p:spPr>
        <p:txBody>
          <a:bodyPr/>
          <a:lstStyle/>
          <a:p>
            <a:pPr eaLnBrk="1" hangingPunct="1">
              <a:defRPr/>
            </a:pPr>
            <a:r>
              <a:rPr lang="nl-BE" altLang="nl-BE" dirty="0" smtClean="0"/>
              <a:t>Open </a:t>
            </a:r>
            <a:r>
              <a:rPr lang="nl-BE" altLang="nl-BE" dirty="0" err="1" smtClean="0"/>
              <a:t>centre</a:t>
            </a:r>
            <a:r>
              <a:rPr lang="nl-BE" altLang="nl-BE" dirty="0" smtClean="0"/>
              <a:t> </a:t>
            </a:r>
            <a:r>
              <a:rPr lang="nl-BE" altLang="nl-BE" dirty="0" err="1" smtClean="0"/>
              <a:t>for</a:t>
            </a:r>
            <a:r>
              <a:rPr lang="nl-BE" altLang="nl-BE" dirty="0" smtClean="0"/>
              <a:t> </a:t>
            </a:r>
            <a:r>
              <a:rPr lang="nl-BE" altLang="nl-BE" dirty="0" err="1" smtClean="0"/>
              <a:t>asylumseekers</a:t>
            </a:r>
            <a:r>
              <a:rPr lang="nl-BE" altLang="nl-BE" dirty="0" smtClean="0"/>
              <a:t> (Brussels, </a:t>
            </a:r>
            <a:r>
              <a:rPr lang="nl-BE" altLang="nl-BE" dirty="0" err="1" smtClean="0"/>
              <a:t>federal</a:t>
            </a:r>
            <a:r>
              <a:rPr lang="nl-BE" altLang="nl-BE" dirty="0" smtClean="0"/>
              <a:t>)</a:t>
            </a:r>
          </a:p>
          <a:p>
            <a:pPr marL="0" indent="0" eaLnBrk="1" hangingPunct="1">
              <a:buFontTx/>
              <a:buNone/>
              <a:defRPr/>
            </a:pPr>
            <a:r>
              <a:rPr lang="nl-BE" altLang="nl-BE" dirty="0"/>
              <a:t>	</a:t>
            </a:r>
            <a:r>
              <a:rPr lang="nl-BE" altLang="nl-BE" dirty="0" smtClean="0">
                <a:sym typeface="Wingdings" panose="05000000000000000000" pitchFamily="2" charset="2"/>
              </a:rPr>
              <a:t></a:t>
            </a:r>
            <a:r>
              <a:rPr lang="nl-BE" altLang="nl-BE" dirty="0" err="1" smtClean="0"/>
              <a:t>From</a:t>
            </a:r>
            <a:r>
              <a:rPr lang="nl-BE" altLang="nl-BE" dirty="0" smtClean="0"/>
              <a:t> </a:t>
            </a:r>
            <a:r>
              <a:rPr lang="nl-BE" altLang="nl-BE" dirty="0" err="1" smtClean="0"/>
              <a:t>this</a:t>
            </a:r>
            <a:r>
              <a:rPr lang="nl-BE" altLang="nl-BE" dirty="0" smtClean="0"/>
              <a:t> </a:t>
            </a:r>
            <a:r>
              <a:rPr lang="nl-BE" altLang="nl-BE" dirty="0" err="1" smtClean="0"/>
              <a:t>people</a:t>
            </a:r>
            <a:r>
              <a:rPr lang="nl-BE" altLang="nl-BE" dirty="0" smtClean="0"/>
              <a:t> are </a:t>
            </a:r>
            <a:r>
              <a:rPr lang="nl-BE" altLang="nl-BE" dirty="0" err="1" smtClean="0"/>
              <a:t>referred</a:t>
            </a:r>
            <a:r>
              <a:rPr lang="nl-BE" altLang="nl-BE" dirty="0" smtClean="0"/>
              <a:t> </a:t>
            </a:r>
            <a:r>
              <a:rPr lang="nl-BE" altLang="nl-BE" dirty="0" err="1" smtClean="0"/>
              <a:t>to</a:t>
            </a:r>
            <a:r>
              <a:rPr lang="nl-BE" altLang="nl-BE" dirty="0" smtClean="0"/>
              <a:t> </a:t>
            </a:r>
            <a:r>
              <a:rPr lang="nl-BE" altLang="nl-BE" dirty="0" err="1" smtClean="0"/>
              <a:t>local</a:t>
            </a:r>
            <a:r>
              <a:rPr lang="nl-BE" altLang="nl-BE" dirty="0" smtClean="0"/>
              <a:t> 	</a:t>
            </a:r>
            <a:r>
              <a:rPr lang="nl-BE" altLang="nl-BE" dirty="0" err="1" smtClean="0"/>
              <a:t>initiaves</a:t>
            </a:r>
            <a:r>
              <a:rPr lang="nl-BE" altLang="nl-BE" dirty="0" smtClean="0"/>
              <a:t> taken </a:t>
            </a:r>
            <a:r>
              <a:rPr lang="nl-BE" altLang="nl-BE" dirty="0" err="1" smtClean="0"/>
              <a:t>by</a:t>
            </a:r>
            <a:r>
              <a:rPr lang="nl-BE" altLang="nl-BE" dirty="0" smtClean="0"/>
              <a:t> </a:t>
            </a:r>
            <a:r>
              <a:rPr lang="nl-BE" altLang="nl-BE" dirty="0" err="1" smtClean="0"/>
              <a:t>municipalities</a:t>
            </a:r>
            <a:r>
              <a:rPr lang="nl-BE" altLang="nl-BE" dirty="0" smtClean="0"/>
              <a:t> (</a:t>
            </a:r>
            <a:r>
              <a:rPr lang="nl-BE" altLang="nl-BE" dirty="0" err="1" smtClean="0"/>
              <a:t>regional</a:t>
            </a:r>
            <a:r>
              <a:rPr lang="nl-BE" altLang="nl-BE" dirty="0" smtClean="0"/>
              <a:t>)</a:t>
            </a:r>
          </a:p>
          <a:p>
            <a:pPr eaLnBrk="1" hangingPunct="1">
              <a:defRPr/>
            </a:pPr>
            <a:r>
              <a:rPr lang="nl-BE" altLang="nl-BE" dirty="0" err="1" smtClean="0"/>
              <a:t>Compulsory</a:t>
            </a:r>
            <a:r>
              <a:rPr lang="nl-BE" altLang="nl-BE" dirty="0" smtClean="0"/>
              <a:t> </a:t>
            </a:r>
            <a:r>
              <a:rPr lang="nl-BE" altLang="nl-BE" dirty="0" err="1" smtClean="0"/>
              <a:t>education</a:t>
            </a:r>
            <a:r>
              <a:rPr lang="nl-BE" altLang="nl-BE" dirty="0" smtClean="0"/>
              <a:t> </a:t>
            </a:r>
            <a:r>
              <a:rPr lang="nl-BE" altLang="nl-BE" dirty="0" err="1" smtClean="0"/>
              <a:t>for</a:t>
            </a:r>
            <a:r>
              <a:rPr lang="nl-BE" altLang="nl-BE" dirty="0" smtClean="0"/>
              <a:t> </a:t>
            </a:r>
            <a:r>
              <a:rPr lang="nl-BE" altLang="nl-BE" dirty="0" err="1" smtClean="0"/>
              <a:t>all</a:t>
            </a:r>
            <a:r>
              <a:rPr lang="nl-BE" altLang="nl-BE" dirty="0" smtClean="0"/>
              <a:t> </a:t>
            </a:r>
            <a:r>
              <a:rPr lang="nl-BE" altLang="nl-BE" dirty="0" err="1" smtClean="0"/>
              <a:t>children</a:t>
            </a:r>
            <a:r>
              <a:rPr lang="nl-BE" altLang="nl-BE" dirty="0" smtClean="0"/>
              <a:t>, incl. </a:t>
            </a:r>
            <a:r>
              <a:rPr lang="nl-BE" altLang="nl-BE" dirty="0" err="1" smtClean="0"/>
              <a:t>newcomers</a:t>
            </a:r>
            <a:r>
              <a:rPr lang="nl-BE" altLang="nl-BE" dirty="0" smtClean="0"/>
              <a:t> </a:t>
            </a:r>
            <a:r>
              <a:rPr lang="nl-BE" altLang="nl-BE" dirty="0" err="1" smtClean="0"/>
              <a:t>and</a:t>
            </a:r>
            <a:r>
              <a:rPr lang="nl-BE" altLang="nl-BE" dirty="0" smtClean="0"/>
              <a:t> </a:t>
            </a:r>
            <a:r>
              <a:rPr lang="nl-BE" altLang="nl-BE" dirty="0" err="1" smtClean="0"/>
              <a:t>asylumseekers</a:t>
            </a:r>
            <a:r>
              <a:rPr lang="nl-BE" altLang="nl-BE" dirty="0" smtClean="0"/>
              <a:t>: </a:t>
            </a:r>
            <a:r>
              <a:rPr lang="nl-BE" altLang="nl-BE" dirty="0" err="1" smtClean="0"/>
              <a:t>language</a:t>
            </a:r>
            <a:r>
              <a:rPr lang="nl-BE" altLang="nl-BE" dirty="0" smtClean="0"/>
              <a:t> courses </a:t>
            </a:r>
            <a:r>
              <a:rPr lang="nl-BE" altLang="nl-BE" dirty="0" err="1" smtClean="0"/>
              <a:t>provided</a:t>
            </a:r>
            <a:endParaRPr lang="nl-BE" altLang="nl-BE" dirty="0" smtClean="0"/>
          </a:p>
          <a:p>
            <a:pPr eaLnBrk="1" hangingPunct="1">
              <a:defRPr/>
            </a:pPr>
            <a:r>
              <a:rPr lang="nl-BE" altLang="nl-BE" dirty="0" err="1" smtClean="0"/>
              <a:t>Problem</a:t>
            </a:r>
            <a:r>
              <a:rPr lang="nl-BE" altLang="nl-BE" dirty="0" smtClean="0"/>
              <a:t> </a:t>
            </a:r>
            <a:r>
              <a:rPr lang="nl-BE" altLang="nl-BE" dirty="0" err="1" smtClean="0"/>
              <a:t>recognition</a:t>
            </a:r>
            <a:r>
              <a:rPr lang="nl-BE" altLang="nl-BE" dirty="0" smtClean="0"/>
              <a:t> of </a:t>
            </a:r>
            <a:r>
              <a:rPr lang="nl-BE" altLang="nl-BE" dirty="0" err="1" smtClean="0"/>
              <a:t>degrees</a:t>
            </a:r>
            <a:endParaRPr lang="nl-BE" altLang="nl-BE" dirty="0" smtClean="0"/>
          </a:p>
          <a:p>
            <a:pPr marL="0" indent="0" eaLnBrk="1" hangingPunct="1">
              <a:buFontTx/>
              <a:buNone/>
              <a:defRPr/>
            </a:pPr>
            <a:r>
              <a:rPr lang="nl-BE" altLang="nl-BE" sz="3600" b="1" dirty="0" smtClean="0"/>
              <a:t>	</a:t>
            </a:r>
            <a:endParaRPr lang="nl-BE" altLang="nl-BE" dirty="0" smtClean="0"/>
          </a:p>
        </p:txBody>
      </p:sp>
      <p:sp>
        <p:nvSpPr>
          <p:cNvPr id="17412" name="Tijdelijke aanduiding voor voettekst 1"/>
          <p:cNvSpPr>
            <a:spLocks noGrp="1"/>
          </p:cNvSpPr>
          <p:nvPr>
            <p:ph type="ftr" sz="quarter" idx="11"/>
          </p:nvPr>
        </p:nvSpPr>
        <p:spPr bwMode="auto">
          <a:xfrm>
            <a:off x="250825" y="6083300"/>
            <a:ext cx="4537075" cy="433388"/>
          </a:xfrm>
          <a:ln>
            <a:miter lim="800000"/>
            <a:headEnd/>
            <a:tailEnd/>
          </a:ln>
        </p:spPr>
        <p:txBody>
          <a:bodyPr vert="horz" numCol="1" compatLnSpc="1">
            <a:prstTxWarp prst="textNoShape">
              <a:avLst/>
            </a:prstTxWarp>
          </a:bodyPr>
          <a:lstStyle/>
          <a:p>
            <a:r>
              <a:rPr lang="nl-NL" altLang="nl-BE" smtClean="0"/>
              <a:t>Toelichting internationale dagen, studenten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Legal </a:t>
            </a:r>
            <a:r>
              <a:rPr lang="en-US" dirty="0" smtClean="0"/>
              <a:t>framework, </a:t>
            </a:r>
            <a:r>
              <a:rPr lang="en-US" dirty="0"/>
              <a:t>obligations of the state towards newly arrived </a:t>
            </a:r>
            <a:endParaRPr lang="nl-BE" dirty="0" smtClean="0"/>
          </a:p>
        </p:txBody>
      </p:sp>
      <p:sp>
        <p:nvSpPr>
          <p:cNvPr id="12291" name="Tijdelijke aanduiding voor inhoud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427538"/>
          </a:xfrm>
        </p:spPr>
        <p:txBody>
          <a:bodyPr/>
          <a:lstStyle/>
          <a:p>
            <a:pPr eaLnBrk="1" hangingPunct="1">
              <a:defRPr/>
            </a:pPr>
            <a:r>
              <a:rPr lang="nl-BE" altLang="nl-BE" dirty="0" err="1" smtClean="0"/>
              <a:t>Work</a:t>
            </a:r>
            <a:r>
              <a:rPr lang="nl-BE" altLang="nl-BE" dirty="0" smtClean="0"/>
              <a:t>: no right </a:t>
            </a:r>
            <a:r>
              <a:rPr lang="nl-BE" altLang="nl-BE" dirty="0" err="1" smtClean="0"/>
              <a:t>to</a:t>
            </a:r>
            <a:r>
              <a:rPr lang="nl-BE" altLang="nl-BE" dirty="0" smtClean="0"/>
              <a:t> </a:t>
            </a:r>
            <a:r>
              <a:rPr lang="nl-BE" altLang="nl-BE" dirty="0" err="1" smtClean="0"/>
              <a:t>work</a:t>
            </a:r>
            <a:r>
              <a:rPr lang="nl-BE" altLang="nl-BE" dirty="0" smtClean="0"/>
              <a:t> </a:t>
            </a:r>
            <a:r>
              <a:rPr lang="nl-BE" altLang="nl-BE" dirty="0" err="1" smtClean="0"/>
              <a:t>for</a:t>
            </a:r>
            <a:r>
              <a:rPr lang="nl-BE" altLang="nl-BE" dirty="0" smtClean="0"/>
              <a:t> 6 </a:t>
            </a:r>
            <a:r>
              <a:rPr lang="nl-BE" altLang="nl-BE" dirty="0" err="1" smtClean="0"/>
              <a:t>months</a:t>
            </a:r>
            <a:endParaRPr lang="nl-BE" altLang="nl-BE" dirty="0" smtClean="0"/>
          </a:p>
          <a:p>
            <a:pPr eaLnBrk="1" hangingPunct="1">
              <a:defRPr/>
            </a:pPr>
            <a:r>
              <a:rPr lang="nl-BE" altLang="nl-BE" dirty="0" smtClean="0"/>
              <a:t>Family </a:t>
            </a:r>
            <a:r>
              <a:rPr lang="nl-BE" altLang="nl-BE" dirty="0" err="1" smtClean="0"/>
              <a:t>reunification</a:t>
            </a:r>
            <a:r>
              <a:rPr lang="nl-BE" altLang="nl-BE" dirty="0" smtClean="0"/>
              <a:t> as </a:t>
            </a:r>
            <a:r>
              <a:rPr lang="nl-BE" altLang="nl-BE" dirty="0" err="1" smtClean="0"/>
              <a:t>reason</a:t>
            </a:r>
            <a:r>
              <a:rPr lang="nl-BE" altLang="nl-BE" dirty="0" smtClean="0"/>
              <a:t> </a:t>
            </a:r>
            <a:r>
              <a:rPr lang="nl-BE" altLang="nl-BE" dirty="0" err="1" smtClean="0"/>
              <a:t>for</a:t>
            </a:r>
            <a:r>
              <a:rPr lang="nl-BE" altLang="nl-BE" dirty="0" smtClean="0"/>
              <a:t> </a:t>
            </a:r>
            <a:r>
              <a:rPr lang="nl-BE" altLang="nl-BE" dirty="0" err="1" smtClean="0"/>
              <a:t>migration</a:t>
            </a:r>
            <a:r>
              <a:rPr lang="nl-BE" altLang="nl-BE" dirty="0" smtClean="0"/>
              <a:t> </a:t>
            </a:r>
            <a:r>
              <a:rPr lang="nl-BE" altLang="nl-BE" dirty="0" err="1" smtClean="0"/>
              <a:t>increasingly</a:t>
            </a:r>
            <a:r>
              <a:rPr lang="nl-BE" altLang="nl-BE" dirty="0" smtClean="0"/>
              <a:t> </a:t>
            </a:r>
            <a:r>
              <a:rPr lang="nl-BE" altLang="nl-BE" dirty="0" err="1" smtClean="0"/>
              <a:t>difficult</a:t>
            </a:r>
            <a:endParaRPr lang="nl-BE" altLang="nl-BE" dirty="0" smtClean="0"/>
          </a:p>
          <a:p>
            <a:pPr marL="0" indent="0" eaLnBrk="1" hangingPunct="1">
              <a:buFontTx/>
              <a:buNone/>
              <a:defRPr/>
            </a:pPr>
            <a:r>
              <a:rPr lang="nl-BE" altLang="nl-BE" sz="3600" b="1" dirty="0" smtClean="0"/>
              <a:t>	</a:t>
            </a:r>
            <a:endParaRPr lang="nl-BE" altLang="nl-BE" dirty="0" smtClean="0"/>
          </a:p>
        </p:txBody>
      </p:sp>
      <p:sp>
        <p:nvSpPr>
          <p:cNvPr id="18436" name="Tijdelijke aanduiding voor voettekst 1"/>
          <p:cNvSpPr>
            <a:spLocks noGrp="1"/>
          </p:cNvSpPr>
          <p:nvPr>
            <p:ph type="ftr" sz="quarter" idx="11"/>
          </p:nvPr>
        </p:nvSpPr>
        <p:spPr bwMode="auto">
          <a:xfrm>
            <a:off x="250825" y="6083300"/>
            <a:ext cx="4537075" cy="433388"/>
          </a:xfrm>
          <a:ln>
            <a:miter lim="800000"/>
            <a:headEnd/>
            <a:tailEnd/>
          </a:ln>
        </p:spPr>
        <p:txBody>
          <a:bodyPr vert="horz" numCol="1" compatLnSpc="1">
            <a:prstTxWarp prst="textNoShape">
              <a:avLst/>
            </a:prstTxWarp>
          </a:bodyPr>
          <a:lstStyle/>
          <a:p>
            <a:r>
              <a:rPr lang="nl-NL" altLang="nl-BE" smtClean="0"/>
              <a:t>Toelichting internationale dagen, studenten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>
          <a:xfrm>
            <a:off x="0" y="211138"/>
            <a:ext cx="8820150" cy="146843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BE" dirty="0"/>
              <a:t>The </a:t>
            </a:r>
            <a:r>
              <a:rPr lang="nl-BE" dirty="0" err="1"/>
              <a:t>main</a:t>
            </a:r>
            <a:r>
              <a:rPr lang="nl-BE" dirty="0"/>
              <a:t> actors/</a:t>
            </a:r>
            <a:r>
              <a:rPr lang="nl-BE" dirty="0" err="1"/>
              <a:t>institutions</a:t>
            </a:r>
            <a:endParaRPr lang="nl-BE" dirty="0" smtClean="0"/>
          </a:p>
        </p:txBody>
      </p:sp>
      <p:sp>
        <p:nvSpPr>
          <p:cNvPr id="19459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nl-BE" altLang="nl-BE" smtClean="0"/>
          </a:p>
          <a:p>
            <a:pPr eaLnBrk="1" hangingPunct="1"/>
            <a:r>
              <a:rPr lang="nl-BE" altLang="nl-BE" smtClean="0"/>
              <a:t>Fedasil (Federal, Brussels) + LOIs</a:t>
            </a:r>
          </a:p>
          <a:p>
            <a:pPr eaLnBrk="1" hangingPunct="1"/>
            <a:r>
              <a:rPr lang="nl-BE" altLang="nl-BE" smtClean="0"/>
              <a:t>Onthaalklassen ‘welcome classes’</a:t>
            </a:r>
          </a:p>
          <a:p>
            <a:pPr eaLnBrk="1" hangingPunct="1"/>
            <a:r>
              <a:rPr lang="nl-BE" altLang="nl-BE" smtClean="0"/>
              <a:t>Welcome offices with civic integration courses</a:t>
            </a:r>
          </a:p>
          <a:p>
            <a:pPr eaLnBrk="1" hangingPunct="1"/>
            <a:r>
              <a:rPr lang="nl-BE" altLang="nl-BE" smtClean="0"/>
              <a:t>Local integration offices</a:t>
            </a:r>
          </a:p>
          <a:p>
            <a:pPr eaLnBrk="1" hangingPunct="1"/>
            <a:r>
              <a:rPr lang="en-US" altLang="nl-BE" smtClean="0"/>
              <a:t>Interfederal Centre for Equal Opportunities and the Federal Centre of Migration (Federal Governement)</a:t>
            </a:r>
            <a:endParaRPr lang="nl-BE" altLang="nl-BE" smtClean="0"/>
          </a:p>
        </p:txBody>
      </p:sp>
      <p:sp>
        <p:nvSpPr>
          <p:cNvPr id="19460" name="Tijdelijke aanduiding voor voettekst 1"/>
          <p:cNvSpPr>
            <a:spLocks noGrp="1"/>
          </p:cNvSpPr>
          <p:nvPr>
            <p:ph type="ftr" sz="quarter" idx="11"/>
          </p:nvPr>
        </p:nvSpPr>
        <p:spPr bwMode="auto">
          <a:xfrm>
            <a:off x="179388" y="6083300"/>
            <a:ext cx="4608512" cy="433388"/>
          </a:xfrm>
          <a:ln>
            <a:miter lim="800000"/>
            <a:headEnd/>
            <a:tailEnd/>
          </a:ln>
        </p:spPr>
        <p:txBody>
          <a:bodyPr vert="horz" numCol="1" compatLnSpc="1">
            <a:prstTxWarp prst="textNoShape">
              <a:avLst/>
            </a:prstTxWarp>
          </a:bodyPr>
          <a:lstStyle/>
          <a:p>
            <a:r>
              <a:rPr lang="nl-NL" altLang="nl-BE" smtClean="0"/>
              <a:t>Toelichting internationale dagen, studenten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>
          <a:xfrm>
            <a:off x="0" y="211138"/>
            <a:ext cx="8820150" cy="146843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The status of migrant/ethnic </a:t>
            </a:r>
            <a:r>
              <a:rPr lang="en-US" dirty="0" err="1"/>
              <a:t>organisations</a:t>
            </a:r>
            <a:r>
              <a:rPr lang="en-US" dirty="0"/>
              <a:t>/communities</a:t>
            </a:r>
            <a:endParaRPr lang="nl-BE" dirty="0" smtClean="0"/>
          </a:p>
        </p:txBody>
      </p:sp>
      <p:sp>
        <p:nvSpPr>
          <p:cNvPr id="21507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endParaRPr lang="nl-BE" altLang="nl-BE" smtClean="0"/>
          </a:p>
          <a:p>
            <a:pPr lvl="1" eaLnBrk="1" hangingPunct="1"/>
            <a:r>
              <a:rPr lang="nl-BE" altLang="nl-BE" smtClean="0"/>
              <a:t>Asylum seekers (political, economic)</a:t>
            </a:r>
          </a:p>
          <a:p>
            <a:pPr lvl="1" eaLnBrk="1" hangingPunct="1"/>
            <a:r>
              <a:rPr lang="nl-BE" altLang="nl-BE" smtClean="0"/>
              <a:t>Labourers</a:t>
            </a:r>
          </a:p>
          <a:p>
            <a:pPr lvl="1" eaLnBrk="1" hangingPunct="1"/>
            <a:r>
              <a:rPr lang="nl-BE" altLang="nl-BE" smtClean="0"/>
              <a:t>Family reuniters</a:t>
            </a:r>
          </a:p>
          <a:p>
            <a:pPr lvl="1" eaLnBrk="1" hangingPunct="1"/>
            <a:r>
              <a:rPr lang="nl-BE" altLang="nl-BE" smtClean="0"/>
              <a:t>Undocumented migrants</a:t>
            </a:r>
          </a:p>
          <a:p>
            <a:pPr lvl="1" eaLnBrk="1" hangingPunct="1"/>
            <a:r>
              <a:rPr lang="nl-BE" altLang="nl-BE" smtClean="0"/>
              <a:t>Trailer park residents (e.g. Roma)</a:t>
            </a:r>
          </a:p>
          <a:p>
            <a:pPr lvl="1" eaLnBrk="1" hangingPunct="1"/>
            <a:endParaRPr lang="nl-BE" altLang="nl-BE" smtClean="0"/>
          </a:p>
        </p:txBody>
      </p:sp>
      <p:sp>
        <p:nvSpPr>
          <p:cNvPr id="21508" name="Tijdelijke aanduiding voor voettekst 1"/>
          <p:cNvSpPr>
            <a:spLocks noGrp="1"/>
          </p:cNvSpPr>
          <p:nvPr>
            <p:ph type="ftr" sz="quarter" idx="11"/>
          </p:nvPr>
        </p:nvSpPr>
        <p:spPr bwMode="auto">
          <a:xfrm>
            <a:off x="179388" y="6083300"/>
            <a:ext cx="4608512" cy="433388"/>
          </a:xfrm>
          <a:ln>
            <a:miter lim="800000"/>
            <a:headEnd/>
            <a:tailEnd/>
          </a:ln>
        </p:spPr>
        <p:txBody>
          <a:bodyPr vert="horz" numCol="1" compatLnSpc="1">
            <a:prstTxWarp prst="textNoShape">
              <a:avLst/>
            </a:prstTxWarp>
          </a:bodyPr>
          <a:lstStyle/>
          <a:p>
            <a:r>
              <a:rPr lang="nl-NL" altLang="nl-BE" smtClean="0"/>
              <a:t>Toelichting internationale dagen, studenten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M_presentatie_nl">
  <a:themeElements>
    <a:clrScheme name="Lessius">
      <a:dk1>
        <a:srgbClr val="003C72"/>
      </a:dk1>
      <a:lt1>
        <a:srgbClr val="FFFFFF"/>
      </a:lt1>
      <a:dk2>
        <a:srgbClr val="003C72"/>
      </a:dk2>
      <a:lt2>
        <a:srgbClr val="FFFFFF"/>
      </a:lt2>
      <a:accent1>
        <a:srgbClr val="00A9E5"/>
      </a:accent1>
      <a:accent2>
        <a:srgbClr val="67CBEF"/>
      </a:accent2>
      <a:accent3>
        <a:srgbClr val="CCEEFA"/>
      </a:accent3>
      <a:accent4>
        <a:srgbClr val="406D96"/>
      </a:accent4>
      <a:accent5>
        <a:srgbClr val="7F9DB9"/>
      </a:accent5>
      <a:accent6>
        <a:srgbClr val="BECEDD"/>
      </a:accent6>
      <a:hlink>
        <a:srgbClr val="118EFF"/>
      </a:hlink>
      <a:folHlink>
        <a:srgbClr val="7030A0"/>
      </a:folHlink>
    </a:clrScheme>
    <a:fontScheme name="Lessi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Lessius">
    <a:dk1>
      <a:srgbClr val="003C72"/>
    </a:dk1>
    <a:lt1>
      <a:srgbClr val="FFFFFF"/>
    </a:lt1>
    <a:dk2>
      <a:srgbClr val="003C72"/>
    </a:dk2>
    <a:lt2>
      <a:srgbClr val="FFFFFF"/>
    </a:lt2>
    <a:accent1>
      <a:srgbClr val="00A9E5"/>
    </a:accent1>
    <a:accent2>
      <a:srgbClr val="67CBEF"/>
    </a:accent2>
    <a:accent3>
      <a:srgbClr val="CCEEFA"/>
    </a:accent3>
    <a:accent4>
      <a:srgbClr val="406D96"/>
    </a:accent4>
    <a:accent5>
      <a:srgbClr val="7F9DB9"/>
    </a:accent5>
    <a:accent6>
      <a:srgbClr val="BECEDD"/>
    </a:accent6>
    <a:hlink>
      <a:srgbClr val="118EFF"/>
    </a:hlink>
    <a:folHlink>
      <a:srgbClr val="7030A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TM_presentatie_nl</Template>
  <TotalTime>1691</TotalTime>
  <Words>537</Words>
  <Application>Microsoft Office PowerPoint</Application>
  <PresentationFormat>Bildschirmpräsentation (4:3)</PresentationFormat>
  <Paragraphs>81</Paragraphs>
  <Slides>7</Slides>
  <Notes>3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4" baseType="lpstr">
      <vt:lpstr>Arial</vt:lpstr>
      <vt:lpstr>Trebuchet MS</vt:lpstr>
      <vt:lpstr>Verdana</vt:lpstr>
      <vt:lpstr>Calibri</vt:lpstr>
      <vt:lpstr>Wingdings</vt:lpstr>
      <vt:lpstr>TM_presentatie_nl</vt:lpstr>
      <vt:lpstr>Paintbrush-afbeelding</vt:lpstr>
      <vt:lpstr>Leonardo partnership  Migration and education</vt:lpstr>
      <vt:lpstr>Legal framework, obligations of the state towards newly arrived </vt:lpstr>
      <vt:lpstr>Legal framework, obligations of the state towards newly arrived </vt:lpstr>
      <vt:lpstr>Legal framework, obligations of the state towards newly arrived </vt:lpstr>
      <vt:lpstr>Legal framework, obligations of the state towards newly arrived </vt:lpstr>
      <vt:lpstr>The main actors/institutions</vt:lpstr>
      <vt:lpstr>The status of migrant/ethnic organisations/communities</vt:lpstr>
    </vt:vector>
  </TitlesOfParts>
  <Company>KHK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KHK</dc:creator>
  <cp:lastModifiedBy>Golla</cp:lastModifiedBy>
  <cp:revision>181</cp:revision>
  <cp:lastPrinted>2012-10-19T10:31:28Z</cp:lastPrinted>
  <dcterms:created xsi:type="dcterms:W3CDTF">2005-01-23T13:09:36Z</dcterms:created>
  <dcterms:modified xsi:type="dcterms:W3CDTF">2014-09-22T06:31:40Z</dcterms:modified>
</cp:coreProperties>
</file>